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42" r:id="rId2"/>
    <p:sldId id="443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27"/>
    <a:srgbClr val="19C58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634" autoAdjust="0"/>
  </p:normalViewPr>
  <p:slideViewPr>
    <p:cSldViewPr snapToGrid="0">
      <p:cViewPr varScale="1">
        <p:scale>
          <a:sx n="111" d="100"/>
          <a:sy n="111" d="100"/>
        </p:scale>
        <p:origin x="4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9CF64-9EF9-6442-A098-A1B3EC8F163B}" type="slidenum">
              <a:rPr lang="en-US"/>
              <a:pPr/>
              <a:t>10</a:t>
            </a:fld>
            <a:endParaRPr lang="en-US"/>
          </a:p>
        </p:txBody>
      </p:sp>
      <p:sp>
        <p:nvSpPr>
          <p:cNvPr id="118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41612D-FF04-9240-85CF-985788281246}" type="slidenum">
              <a:rPr lang="en-US"/>
              <a:pPr/>
              <a:t>11</a:t>
            </a:fld>
            <a:endParaRPr lang="en-US"/>
          </a:p>
        </p:txBody>
      </p:sp>
      <p:sp>
        <p:nvSpPr>
          <p:cNvPr id="119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0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6D9FF-1FEE-864E-8215-7B68708ADBEC}" type="slidenum">
              <a:rPr lang="en-US"/>
              <a:pPr/>
              <a:t>12</a:t>
            </a:fld>
            <a:endParaRPr lang="en-US"/>
          </a:p>
        </p:txBody>
      </p:sp>
      <p:sp>
        <p:nvSpPr>
          <p:cNvPr id="119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2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3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0EC52F-017D-2940-B128-9438585181A6}" type="slidenum">
              <a:rPr lang="en-US"/>
              <a:pPr/>
              <a:t>4</a:t>
            </a:fld>
            <a:endParaRPr lang="en-US"/>
          </a:p>
        </p:txBody>
      </p:sp>
      <p:sp>
        <p:nvSpPr>
          <p:cNvPr id="116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0DD4D-D46A-D149-809A-2A4346AC2FB8}" type="slidenum">
              <a:rPr lang="en-US"/>
              <a:pPr/>
              <a:t>5</a:t>
            </a:fld>
            <a:endParaRPr lang="en-US"/>
          </a:p>
        </p:txBody>
      </p:sp>
      <p:sp>
        <p:nvSpPr>
          <p:cNvPr id="117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F551F-723D-204B-BD70-5B889A330B08}" type="slidenum">
              <a:rPr lang="en-US"/>
              <a:pPr/>
              <a:t>6</a:t>
            </a:fld>
            <a:endParaRPr lang="en-US"/>
          </a:p>
        </p:txBody>
      </p:sp>
      <p:sp>
        <p:nvSpPr>
          <p:cNvPr id="118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E300F-C33D-884A-813C-39BD3C0B652F}" type="slidenum">
              <a:rPr lang="en-US"/>
              <a:pPr/>
              <a:t>7</a:t>
            </a:fld>
            <a:endParaRPr lang="en-US"/>
          </a:p>
        </p:txBody>
      </p:sp>
      <p:sp>
        <p:nvSpPr>
          <p:cNvPr id="118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2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7A214-F39A-2F4F-BC6E-D8C8A661A1FE}" type="slidenum">
              <a:rPr lang="en-US"/>
              <a:pPr/>
              <a:t>8</a:t>
            </a:fld>
            <a:endParaRPr lang="en-US"/>
          </a:p>
        </p:txBody>
      </p:sp>
      <p:sp>
        <p:nvSpPr>
          <p:cNvPr id="118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4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7273D-03FF-EC46-A2EE-87E73A225A66}" type="slidenum">
              <a:rPr lang="en-US"/>
              <a:pPr/>
              <a:t>9</a:t>
            </a:fld>
            <a:endParaRPr lang="en-US"/>
          </a:p>
        </p:txBody>
      </p:sp>
      <p:sp>
        <p:nvSpPr>
          <p:cNvPr id="118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3D Transformations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757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7843" name="Group 3"/>
          <p:cNvGrpSpPr>
            <a:grpSpLocks/>
          </p:cNvGrpSpPr>
          <p:nvPr/>
        </p:nvGrpSpPr>
        <p:grpSpPr bwMode="auto">
          <a:xfrm>
            <a:off x="242888" y="1073150"/>
            <a:ext cx="3278187" cy="2105025"/>
            <a:chOff x="145" y="580"/>
            <a:chExt cx="2065" cy="1326"/>
          </a:xfrm>
        </p:grpSpPr>
        <p:sp>
          <p:nvSpPr>
            <p:cNvPr id="1187844" name="Line 4"/>
            <p:cNvSpPr>
              <a:spLocks noChangeShapeType="1"/>
            </p:cNvSpPr>
            <p:nvPr/>
          </p:nvSpPr>
          <p:spPr bwMode="auto">
            <a:xfrm>
              <a:off x="762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5" name="Line 5"/>
            <p:cNvSpPr>
              <a:spLocks noChangeShapeType="1"/>
            </p:cNvSpPr>
            <p:nvPr/>
          </p:nvSpPr>
          <p:spPr bwMode="auto">
            <a:xfrm rot="16200000" flipV="1">
              <a:off x="258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6" name="Line 6"/>
            <p:cNvSpPr>
              <a:spLocks noChangeShapeType="1"/>
            </p:cNvSpPr>
            <p:nvPr/>
          </p:nvSpPr>
          <p:spPr bwMode="auto">
            <a:xfrm rot="-1718229">
              <a:off x="703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7" name="Line 7"/>
            <p:cNvSpPr>
              <a:spLocks noChangeShapeType="1"/>
            </p:cNvSpPr>
            <p:nvPr/>
          </p:nvSpPr>
          <p:spPr bwMode="auto">
            <a:xfrm rot="14481771" flipV="1">
              <a:off x="19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8" name="Oval 8"/>
            <p:cNvSpPr>
              <a:spLocks noChangeArrowheads="1"/>
            </p:cNvSpPr>
            <p:nvPr/>
          </p:nvSpPr>
          <p:spPr bwMode="auto">
            <a:xfrm>
              <a:off x="780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49" name="Text Box 9"/>
            <p:cNvSpPr txBox="1">
              <a:spLocks noChangeArrowheads="1"/>
            </p:cNvSpPr>
            <p:nvPr/>
          </p:nvSpPr>
          <p:spPr bwMode="auto">
            <a:xfrm>
              <a:off x="782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50" name="Text Box 10"/>
            <p:cNvSpPr txBox="1">
              <a:spLocks noChangeArrowheads="1"/>
            </p:cNvSpPr>
            <p:nvPr/>
          </p:nvSpPr>
          <p:spPr bwMode="auto">
            <a:xfrm>
              <a:off x="1813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51" name="Text Box 11"/>
            <p:cNvSpPr txBox="1">
              <a:spLocks noChangeArrowheads="1"/>
            </p:cNvSpPr>
            <p:nvPr/>
          </p:nvSpPr>
          <p:spPr bwMode="auto">
            <a:xfrm>
              <a:off x="145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52" name="Text Box 12"/>
            <p:cNvSpPr txBox="1">
              <a:spLocks noChangeArrowheads="1"/>
            </p:cNvSpPr>
            <p:nvPr/>
          </p:nvSpPr>
          <p:spPr bwMode="auto">
            <a:xfrm>
              <a:off x="563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53" name="Text Box 13"/>
            <p:cNvSpPr txBox="1">
              <a:spLocks noChangeArrowheads="1"/>
            </p:cNvSpPr>
            <p:nvPr/>
          </p:nvSpPr>
          <p:spPr bwMode="auto">
            <a:xfrm>
              <a:off x="1958" y="1603"/>
              <a:ext cx="2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X’</a:t>
              </a:r>
            </a:p>
          </p:txBody>
        </p:sp>
        <p:sp>
          <p:nvSpPr>
            <p:cNvPr id="1187854" name="Text Box 14"/>
            <p:cNvSpPr txBox="1">
              <a:spLocks noChangeArrowheads="1"/>
            </p:cNvSpPr>
            <p:nvPr/>
          </p:nvSpPr>
          <p:spPr bwMode="auto">
            <a:xfrm>
              <a:off x="888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55" name="Text Box 15"/>
            <p:cNvSpPr txBox="1">
              <a:spLocks noChangeArrowheads="1"/>
            </p:cNvSpPr>
            <p:nvPr/>
          </p:nvSpPr>
          <p:spPr bwMode="auto">
            <a:xfrm>
              <a:off x="889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56" name="Arco 16"/>
            <p:cNvSpPr>
              <a:spLocks/>
            </p:cNvSpPr>
            <p:nvPr/>
          </p:nvSpPr>
          <p:spPr bwMode="auto">
            <a:xfrm rot="10800000" flipV="1">
              <a:off x="1246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57" name="Text Box 17"/>
            <p:cNvSpPr txBox="1">
              <a:spLocks noChangeArrowheads="1"/>
            </p:cNvSpPr>
            <p:nvPr/>
          </p:nvSpPr>
          <p:spPr bwMode="auto">
            <a:xfrm>
              <a:off x="1354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Z</a:t>
              </a:r>
              <a:endParaRPr lang="es-ES_tradnl" sz="2400">
                <a:latin typeface="Times New Roman" charset="0"/>
              </a:endParaRPr>
            </a:p>
          </p:txBody>
        </p:sp>
      </p:grpSp>
      <p:grpSp>
        <p:nvGrpSpPr>
          <p:cNvPr id="1187858" name="Group 18"/>
          <p:cNvGrpSpPr>
            <a:grpSpLocks/>
          </p:cNvGrpSpPr>
          <p:nvPr/>
        </p:nvGrpSpPr>
        <p:grpSpPr bwMode="auto">
          <a:xfrm>
            <a:off x="3097213" y="1073150"/>
            <a:ext cx="3238500" cy="2105025"/>
            <a:chOff x="1943" y="580"/>
            <a:chExt cx="2040" cy="1326"/>
          </a:xfrm>
        </p:grpSpPr>
        <p:sp>
          <p:nvSpPr>
            <p:cNvPr id="1187859" name="Line 19"/>
            <p:cNvSpPr>
              <a:spLocks noChangeShapeType="1"/>
            </p:cNvSpPr>
            <p:nvPr/>
          </p:nvSpPr>
          <p:spPr bwMode="auto">
            <a:xfrm>
              <a:off x="2560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0" name="Line 20"/>
            <p:cNvSpPr>
              <a:spLocks noChangeShapeType="1"/>
            </p:cNvSpPr>
            <p:nvPr/>
          </p:nvSpPr>
          <p:spPr bwMode="auto">
            <a:xfrm rot="16200000" flipV="1">
              <a:off x="2056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1" name="Line 21"/>
            <p:cNvSpPr>
              <a:spLocks noChangeShapeType="1"/>
            </p:cNvSpPr>
            <p:nvPr/>
          </p:nvSpPr>
          <p:spPr bwMode="auto">
            <a:xfrm rot="-1718229">
              <a:off x="2501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2" name="Line 22"/>
            <p:cNvSpPr>
              <a:spLocks noChangeShapeType="1"/>
            </p:cNvSpPr>
            <p:nvPr/>
          </p:nvSpPr>
          <p:spPr bwMode="auto">
            <a:xfrm rot="14481771" flipV="1">
              <a:off x="1817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3" name="Oval 23"/>
            <p:cNvSpPr>
              <a:spLocks noChangeArrowheads="1"/>
            </p:cNvSpPr>
            <p:nvPr/>
          </p:nvSpPr>
          <p:spPr bwMode="auto">
            <a:xfrm>
              <a:off x="2578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64" name="Text Box 24"/>
            <p:cNvSpPr txBox="1">
              <a:spLocks noChangeArrowheads="1"/>
            </p:cNvSpPr>
            <p:nvPr/>
          </p:nvSpPr>
          <p:spPr bwMode="auto">
            <a:xfrm>
              <a:off x="2580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65" name="Text Box 25"/>
            <p:cNvSpPr txBox="1">
              <a:spLocks noChangeArrowheads="1"/>
            </p:cNvSpPr>
            <p:nvPr/>
          </p:nvSpPr>
          <p:spPr bwMode="auto">
            <a:xfrm>
              <a:off x="3611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66" name="Text Box 26"/>
            <p:cNvSpPr txBox="1">
              <a:spLocks noChangeArrowheads="1"/>
            </p:cNvSpPr>
            <p:nvPr/>
          </p:nvSpPr>
          <p:spPr bwMode="auto">
            <a:xfrm>
              <a:off x="1943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67" name="Text Box 27"/>
            <p:cNvSpPr txBox="1">
              <a:spLocks noChangeArrowheads="1"/>
            </p:cNvSpPr>
            <p:nvPr/>
          </p:nvSpPr>
          <p:spPr bwMode="auto">
            <a:xfrm>
              <a:off x="2361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68" name="Text Box 28"/>
            <p:cNvSpPr txBox="1">
              <a:spLocks noChangeArrowheads="1"/>
            </p:cNvSpPr>
            <p:nvPr/>
          </p:nvSpPr>
          <p:spPr bwMode="auto">
            <a:xfrm>
              <a:off x="3756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69" name="Text Box 29"/>
            <p:cNvSpPr txBox="1">
              <a:spLocks noChangeArrowheads="1"/>
            </p:cNvSpPr>
            <p:nvPr/>
          </p:nvSpPr>
          <p:spPr bwMode="auto">
            <a:xfrm>
              <a:off x="2686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70" name="Text Box 30"/>
            <p:cNvSpPr txBox="1">
              <a:spLocks noChangeArrowheads="1"/>
            </p:cNvSpPr>
            <p:nvPr/>
          </p:nvSpPr>
          <p:spPr bwMode="auto">
            <a:xfrm>
              <a:off x="2687" y="580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7871" name="Arco 31"/>
            <p:cNvSpPr>
              <a:spLocks/>
            </p:cNvSpPr>
            <p:nvPr/>
          </p:nvSpPr>
          <p:spPr bwMode="auto">
            <a:xfrm rot="10800000" flipV="1">
              <a:off x="3044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2" name="Text Box 32"/>
            <p:cNvSpPr txBox="1">
              <a:spLocks noChangeArrowheads="1"/>
            </p:cNvSpPr>
            <p:nvPr/>
          </p:nvSpPr>
          <p:spPr bwMode="auto">
            <a:xfrm>
              <a:off x="3152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Y</a:t>
              </a:r>
              <a:endParaRPr lang="es-ES_tradnl" sz="2400">
                <a:latin typeface="Times New Roman" charset="0"/>
              </a:endParaRPr>
            </a:p>
          </p:txBody>
        </p:sp>
      </p:grpSp>
      <p:grpSp>
        <p:nvGrpSpPr>
          <p:cNvPr id="1187873" name="Group 33"/>
          <p:cNvGrpSpPr>
            <a:grpSpLocks/>
          </p:cNvGrpSpPr>
          <p:nvPr/>
        </p:nvGrpSpPr>
        <p:grpSpPr bwMode="auto">
          <a:xfrm>
            <a:off x="5967413" y="1073150"/>
            <a:ext cx="3238500" cy="2105025"/>
            <a:chOff x="3751" y="580"/>
            <a:chExt cx="2040" cy="1326"/>
          </a:xfrm>
        </p:grpSpPr>
        <p:sp>
          <p:nvSpPr>
            <p:cNvPr id="1187874" name="Line 34"/>
            <p:cNvSpPr>
              <a:spLocks noChangeShapeType="1"/>
            </p:cNvSpPr>
            <p:nvPr/>
          </p:nvSpPr>
          <p:spPr bwMode="auto">
            <a:xfrm>
              <a:off x="4368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5" name="Line 35"/>
            <p:cNvSpPr>
              <a:spLocks noChangeShapeType="1"/>
            </p:cNvSpPr>
            <p:nvPr/>
          </p:nvSpPr>
          <p:spPr bwMode="auto">
            <a:xfrm rot="16200000" flipV="1">
              <a:off x="3864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6" name="Line 36"/>
            <p:cNvSpPr>
              <a:spLocks noChangeShapeType="1"/>
            </p:cNvSpPr>
            <p:nvPr/>
          </p:nvSpPr>
          <p:spPr bwMode="auto">
            <a:xfrm rot="-1718229">
              <a:off x="4309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7" name="Line 37"/>
            <p:cNvSpPr>
              <a:spLocks noChangeShapeType="1"/>
            </p:cNvSpPr>
            <p:nvPr/>
          </p:nvSpPr>
          <p:spPr bwMode="auto">
            <a:xfrm rot="14481771" flipV="1">
              <a:off x="3625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8" name="Oval 38"/>
            <p:cNvSpPr>
              <a:spLocks noChangeArrowheads="1"/>
            </p:cNvSpPr>
            <p:nvPr/>
          </p:nvSpPr>
          <p:spPr bwMode="auto">
            <a:xfrm>
              <a:off x="4386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79" name="Text Box 39"/>
            <p:cNvSpPr txBox="1">
              <a:spLocks noChangeArrowheads="1"/>
            </p:cNvSpPr>
            <p:nvPr/>
          </p:nvSpPr>
          <p:spPr bwMode="auto">
            <a:xfrm>
              <a:off x="4388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7880" name="Text Box 40"/>
            <p:cNvSpPr txBox="1">
              <a:spLocks noChangeArrowheads="1"/>
            </p:cNvSpPr>
            <p:nvPr/>
          </p:nvSpPr>
          <p:spPr bwMode="auto">
            <a:xfrm>
              <a:off x="5419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7881" name="Text Box 41"/>
            <p:cNvSpPr txBox="1">
              <a:spLocks noChangeArrowheads="1"/>
            </p:cNvSpPr>
            <p:nvPr/>
          </p:nvSpPr>
          <p:spPr bwMode="auto">
            <a:xfrm>
              <a:off x="3751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7882" name="Text Box 42"/>
            <p:cNvSpPr txBox="1">
              <a:spLocks noChangeArrowheads="1"/>
            </p:cNvSpPr>
            <p:nvPr/>
          </p:nvSpPr>
          <p:spPr bwMode="auto">
            <a:xfrm>
              <a:off x="4169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7883" name="Text Box 43"/>
            <p:cNvSpPr txBox="1">
              <a:spLocks noChangeArrowheads="1"/>
            </p:cNvSpPr>
            <p:nvPr/>
          </p:nvSpPr>
          <p:spPr bwMode="auto">
            <a:xfrm>
              <a:off x="5564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7884" name="Text Box 44"/>
            <p:cNvSpPr txBox="1">
              <a:spLocks noChangeArrowheads="1"/>
            </p:cNvSpPr>
            <p:nvPr/>
          </p:nvSpPr>
          <p:spPr bwMode="auto">
            <a:xfrm>
              <a:off x="4494" y="167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7885" name="Text Box 45"/>
            <p:cNvSpPr txBox="1">
              <a:spLocks noChangeArrowheads="1"/>
            </p:cNvSpPr>
            <p:nvPr/>
          </p:nvSpPr>
          <p:spPr bwMode="auto">
            <a:xfrm>
              <a:off x="4495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7886" name="Arco 46"/>
            <p:cNvSpPr>
              <a:spLocks/>
            </p:cNvSpPr>
            <p:nvPr/>
          </p:nvSpPr>
          <p:spPr bwMode="auto">
            <a:xfrm rot="10800000" flipV="1">
              <a:off x="4852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7887" name="Text Box 47"/>
            <p:cNvSpPr txBox="1">
              <a:spLocks noChangeArrowheads="1"/>
            </p:cNvSpPr>
            <p:nvPr/>
          </p:nvSpPr>
          <p:spPr bwMode="auto">
            <a:xfrm>
              <a:off x="4960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X</a:t>
              </a:r>
              <a:endParaRPr lang="es-ES_tradnl" sz="2400">
                <a:latin typeface="Times New Roman" charset="0"/>
              </a:endParaRPr>
            </a:p>
          </p:txBody>
        </p:sp>
      </p:grpSp>
      <p:graphicFrame>
        <p:nvGraphicFramePr>
          <p:cNvPr id="118788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61851"/>
              </p:ext>
            </p:extLst>
          </p:nvPr>
        </p:nvGraphicFramePr>
        <p:xfrm>
          <a:off x="2169487" y="3552825"/>
          <a:ext cx="4357688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Fotografía de Photo Editor" r:id="rId4" imgW="3715269" imgH="2419048" progId="">
                  <p:embed/>
                </p:oleObj>
              </mc:Choice>
              <mc:Fallback>
                <p:oleObj name="Fotografía de Photo Editor" r:id="rId4" imgW="3715269" imgH="241904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487" y="3552825"/>
                        <a:ext cx="4357688" cy="283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1849969" y="3731818"/>
            <a:ext cx="1473701" cy="2759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02369" y="3554938"/>
            <a:ext cx="5068259" cy="490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2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aphicFrame>
        <p:nvGraphicFramePr>
          <p:cNvPr id="1189937" name="Object 49"/>
          <p:cNvGraphicFramePr>
            <a:graphicFrameLocks noChangeAspect="1"/>
          </p:cNvGraphicFramePr>
          <p:nvPr/>
        </p:nvGraphicFramePr>
        <p:xfrm>
          <a:off x="1017588" y="1404938"/>
          <a:ext cx="66897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Fotografía de Photo Editor" r:id="rId4" imgW="4772691" imgH="695238" progId="">
                  <p:embed/>
                </p:oleObj>
              </mc:Choice>
              <mc:Fallback>
                <p:oleObj name="Fotografía de Photo Editor" r:id="rId4" imgW="4772691" imgH="6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404938"/>
                        <a:ext cx="66897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938" name="Object 50"/>
          <p:cNvGraphicFramePr>
            <a:graphicFrameLocks noChangeAspect="1"/>
          </p:cNvGraphicFramePr>
          <p:nvPr/>
        </p:nvGraphicFramePr>
        <p:xfrm>
          <a:off x="1384300" y="2965450"/>
          <a:ext cx="6124575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Fotografía de Photo Editor" r:id="rId6" imgW="4038095" imgH="1943371" progId="">
                  <p:embed/>
                </p:oleObj>
              </mc:Choice>
              <mc:Fallback>
                <p:oleObj name="Fotografía de Photo Editor" r:id="rId6" imgW="4038095" imgH="194337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2965450"/>
                        <a:ext cx="6124575" cy="294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1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9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4038600" cy="4953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aphicFrame>
        <p:nvGraphicFramePr>
          <p:cNvPr id="119194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598738" y="2560638"/>
          <a:ext cx="3754437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Fotografía de Photo Editor" r:id="rId4" imgW="2219635" imgH="1028844" progId="">
                  <p:embed/>
                </p:oleObj>
              </mc:Choice>
              <mc:Fallback>
                <p:oleObj name="Fotografía de Photo Editor" r:id="rId4" imgW="2219635" imgH="1028844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2560638"/>
                        <a:ext cx="3754437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97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yramid.mov" descr="pyramid.mov">
            <a:hlinkClick r:id="" action="ppaction://media"/>
            <a:extLst>
              <a:ext uri="{FF2B5EF4-FFF2-40B4-BE49-F238E27FC236}">
                <a16:creationId xmlns:a16="http://schemas.microsoft.com/office/drawing/2014/main" id="{3FC3617B-AC3F-3749-AAF5-FBBFB8A0D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33525"/>
            <a:ext cx="9144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28" name="Line 16"/>
          <p:cNvSpPr>
            <a:spLocks noChangeShapeType="1"/>
          </p:cNvSpPr>
          <p:nvPr/>
        </p:nvSpPr>
        <p:spPr bwMode="auto">
          <a:xfrm flipV="1">
            <a:off x="3810000" y="212725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3429000" y="21272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grpSp>
        <p:nvGrpSpPr>
          <p:cNvPr id="1165341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1165342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 dirty="0">
                  <a:latin typeface="Times New Roman" charset="0"/>
                </a:rPr>
                <a:t>M</a:t>
              </a:r>
            </a:p>
          </p:txBody>
        </p:sp>
        <p:sp>
          <p:nvSpPr>
            <p:cNvPr id="1165343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3648072" y="2167466"/>
            <a:ext cx="1245661" cy="172719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34" name="CuadroTexto 33"/>
          <p:cNvSpPr txBox="1"/>
          <p:nvPr/>
        </p:nvSpPr>
        <p:spPr>
          <a:xfrm>
            <a:off x="6472711" y="1693363"/>
            <a:ext cx="191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Times New Roman"/>
                <a:cs typeface="Times New Roman"/>
              </a:rPr>
              <a:t>M</a:t>
            </a:r>
            <a:r>
              <a:rPr lang="es-ES_tradnl" dirty="0">
                <a:latin typeface="Times New Roman"/>
                <a:cs typeface="Times New Roman"/>
              </a:rPr>
              <a:t> = [ </a:t>
            </a:r>
            <a:r>
              <a:rPr lang="es-ES_tradnl" i="1" dirty="0">
                <a:latin typeface="Times New Roman"/>
                <a:cs typeface="Times New Roman"/>
              </a:rPr>
              <a:t>X  Y  Z  </a:t>
            </a:r>
            <a:r>
              <a:rPr lang="es-ES_tradnl" dirty="0">
                <a:latin typeface="Times New Roman"/>
                <a:cs typeface="Times New Roman"/>
              </a:rPr>
              <a:t>1 ]</a:t>
            </a:r>
            <a:r>
              <a:rPr lang="es-ES_tradnl" baseline="30000" dirty="0">
                <a:latin typeface="+mj-lt"/>
                <a:cs typeface="Times New Roman"/>
              </a:rPr>
              <a:t>T</a:t>
            </a:r>
            <a:endParaRPr lang="es-ES_tradnl" b="1" baseline="300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58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65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18" name="Text Box 6"/>
          <p:cNvSpPr txBox="1">
            <a:spLocks noChangeArrowheads="1"/>
          </p:cNvSpPr>
          <p:nvPr/>
        </p:nvSpPr>
        <p:spPr bwMode="auto">
          <a:xfrm>
            <a:off x="4019550" y="41036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65319" name="Text Box 7"/>
          <p:cNvSpPr txBox="1">
            <a:spLocks noChangeArrowheads="1"/>
          </p:cNvSpPr>
          <p:nvPr/>
        </p:nvSpPr>
        <p:spPr bwMode="auto">
          <a:xfrm>
            <a:off x="4095750" y="15748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65320" name="Text Box 8"/>
          <p:cNvSpPr txBox="1">
            <a:spLocks noChangeArrowheads="1"/>
          </p:cNvSpPr>
          <p:nvPr/>
        </p:nvSpPr>
        <p:spPr bwMode="auto">
          <a:xfrm>
            <a:off x="5829300" y="25654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sp>
        <p:nvSpPr>
          <p:cNvPr id="1165325" name="Line 13"/>
          <p:cNvSpPr>
            <a:spLocks noChangeShapeType="1"/>
          </p:cNvSpPr>
          <p:nvPr/>
        </p:nvSpPr>
        <p:spPr bwMode="auto">
          <a:xfrm rot="19851013" flipV="1">
            <a:off x="4330700" y="16478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6" name="Line 14"/>
          <p:cNvSpPr>
            <a:spLocks noChangeShapeType="1"/>
          </p:cNvSpPr>
          <p:nvPr/>
        </p:nvSpPr>
        <p:spPr bwMode="auto">
          <a:xfrm rot="19851013" flipH="1">
            <a:off x="4102100" y="33067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7" name="Line 15"/>
          <p:cNvSpPr>
            <a:spLocks noChangeShapeType="1"/>
          </p:cNvSpPr>
          <p:nvPr/>
        </p:nvSpPr>
        <p:spPr bwMode="auto">
          <a:xfrm rot="-1748987">
            <a:off x="4622800" y="27749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8" name="Line 16"/>
          <p:cNvSpPr>
            <a:spLocks noChangeShapeType="1"/>
          </p:cNvSpPr>
          <p:nvPr/>
        </p:nvSpPr>
        <p:spPr bwMode="auto">
          <a:xfrm flipH="1" flipV="1">
            <a:off x="3809673" y="1364152"/>
            <a:ext cx="327" cy="236329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3429000" y="143733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 dirty="0">
                <a:latin typeface="Times New Roman" charset="0"/>
              </a:rPr>
              <a:t>Z</a:t>
            </a:r>
          </a:p>
        </p:txBody>
      </p:sp>
      <p:grpSp>
        <p:nvGrpSpPr>
          <p:cNvPr id="49" name="Agrupar 48"/>
          <p:cNvGrpSpPr/>
          <p:nvPr/>
        </p:nvGrpSpPr>
        <p:grpSpPr>
          <a:xfrm>
            <a:off x="4068227" y="1770060"/>
            <a:ext cx="1477469" cy="1799323"/>
            <a:chOff x="4068227" y="1770060"/>
            <a:chExt cx="1477469" cy="1799323"/>
          </a:xfrm>
        </p:grpSpPr>
        <p:grpSp>
          <p:nvGrpSpPr>
            <p:cNvPr id="44" name="Agrupar 43"/>
            <p:cNvGrpSpPr/>
            <p:nvPr/>
          </p:nvGrpSpPr>
          <p:grpSpPr>
            <a:xfrm>
              <a:off x="4068227" y="1770060"/>
              <a:ext cx="1477469" cy="1799323"/>
              <a:chOff x="4068227" y="1770060"/>
              <a:chExt cx="1477469" cy="1799323"/>
            </a:xfrm>
            <a:effectLst/>
          </p:grpSpPr>
          <p:cxnSp>
            <p:nvCxnSpPr>
              <p:cNvPr id="30" name="Conector recto 29"/>
              <p:cNvCxnSpPr/>
              <p:nvPr/>
            </p:nvCxnSpPr>
            <p:spPr>
              <a:xfrm flipV="1">
                <a:off x="4232482" y="1770060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 rot="5400000" flipH="1" flipV="1">
                <a:off x="4779372" y="1888899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/>
              <p:nvPr/>
            </p:nvCxnSpPr>
            <p:spPr>
              <a:xfrm rot="16200000" flipH="1">
                <a:off x="4855307" y="1968827"/>
                <a:ext cx="885449" cy="495329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rot="5400000" flipH="1" flipV="1">
                <a:off x="5261972" y="2769432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 rot="5400000" flipH="1" flipV="1">
                <a:off x="3953872" y="2384199"/>
                <a:ext cx="392951" cy="16424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/>
              <p:nvPr/>
            </p:nvCxnSpPr>
            <p:spPr>
              <a:xfrm flipV="1">
                <a:off x="4084315" y="2176460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/>
              <p:cNvCxnSpPr/>
              <p:nvPr/>
            </p:nvCxnSpPr>
            <p:spPr>
              <a:xfrm flipV="1">
                <a:off x="4562683" y="3061224"/>
                <a:ext cx="813121" cy="499771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rot="16200000" flipH="1">
                <a:off x="3890107" y="2878994"/>
                <a:ext cx="885449" cy="495329"/>
              </a:xfrm>
              <a:prstGeom prst="line">
                <a:avLst/>
              </a:prstGeom>
              <a:ln w="12700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Conector recto 47"/>
            <p:cNvCxnSpPr/>
            <p:nvPr/>
          </p:nvCxnSpPr>
          <p:spPr>
            <a:xfrm rot="16200000" flipH="1">
              <a:off x="4694441" y="2375227"/>
              <a:ext cx="885449" cy="495329"/>
            </a:xfrm>
            <a:prstGeom prst="line">
              <a:avLst/>
            </a:prstGeom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46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 dirty="0">
                  <a:latin typeface="Times New Roman" charset="0"/>
                </a:rPr>
                <a:t>M</a:t>
              </a:r>
            </a:p>
          </p:txBody>
        </p:sp>
        <p:sp>
          <p:nvSpPr>
            <p:cNvPr id="47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0" name="CuadroTexto 49"/>
          <p:cNvSpPr txBox="1"/>
          <p:nvPr/>
        </p:nvSpPr>
        <p:spPr>
          <a:xfrm>
            <a:off x="6405026" y="207010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Times New Roman"/>
                <a:cs typeface="Times New Roman"/>
              </a:rPr>
              <a:t>M’</a:t>
            </a:r>
            <a:r>
              <a:rPr lang="es-ES_tradnl" dirty="0">
                <a:latin typeface="Times New Roman"/>
                <a:cs typeface="Times New Roman"/>
              </a:rPr>
              <a:t> = [ </a:t>
            </a:r>
            <a:r>
              <a:rPr lang="es-ES_tradnl" i="1" dirty="0">
                <a:latin typeface="Times New Roman"/>
                <a:cs typeface="Times New Roman"/>
              </a:rPr>
              <a:t>X’  Y’  Z’  </a:t>
            </a:r>
            <a:r>
              <a:rPr lang="es-ES_tradnl" dirty="0">
                <a:latin typeface="Times New Roman"/>
                <a:cs typeface="Times New Roman"/>
              </a:rPr>
              <a:t>1 ]</a:t>
            </a:r>
            <a:r>
              <a:rPr lang="es-ES_tradnl" baseline="30000" dirty="0">
                <a:latin typeface="+mj-lt"/>
                <a:cs typeface="Times New Roman"/>
              </a:rPr>
              <a:t>T</a:t>
            </a:r>
            <a:endParaRPr lang="es-ES_tradnl" b="1" baseline="30000" dirty="0">
              <a:latin typeface="+mj-lt"/>
              <a:cs typeface="Times New Roman"/>
            </a:endParaRPr>
          </a:p>
        </p:txBody>
      </p:sp>
      <p:grpSp>
        <p:nvGrpSpPr>
          <p:cNvPr id="55" name="Agrupar 54"/>
          <p:cNvGrpSpPr/>
          <p:nvPr/>
        </p:nvGrpSpPr>
        <p:grpSpPr>
          <a:xfrm>
            <a:off x="3648072" y="1693363"/>
            <a:ext cx="4742352" cy="2201300"/>
            <a:chOff x="3648072" y="1693363"/>
            <a:chExt cx="4742352" cy="2201300"/>
          </a:xfrm>
        </p:grpSpPr>
        <p:sp>
          <p:nvSpPr>
            <p:cNvPr id="53" name="Rectangle 10"/>
            <p:cNvSpPr>
              <a:spLocks noChangeArrowheads="1"/>
            </p:cNvSpPr>
            <p:nvPr/>
          </p:nvSpPr>
          <p:spPr bwMode="auto">
            <a:xfrm>
              <a:off x="3648072" y="2167466"/>
              <a:ext cx="1245661" cy="172719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6472711" y="1693363"/>
              <a:ext cx="1917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latin typeface="Times New Roman"/>
                  <a:cs typeface="Times New Roman"/>
                </a:rPr>
                <a:t>M</a:t>
              </a:r>
              <a:r>
                <a:rPr lang="es-ES_tradnl" dirty="0">
                  <a:latin typeface="Times New Roman"/>
                  <a:cs typeface="Times New Roman"/>
                </a:rPr>
                <a:t> = [ </a:t>
              </a:r>
              <a:r>
                <a:rPr lang="es-ES_tradnl" i="1" dirty="0">
                  <a:latin typeface="Times New Roman"/>
                  <a:cs typeface="Times New Roman"/>
                </a:rPr>
                <a:t>X  Y  Z  </a:t>
              </a:r>
              <a:r>
                <a:rPr lang="es-ES_tradnl" dirty="0">
                  <a:latin typeface="Times New Roman"/>
                  <a:cs typeface="Times New Roman"/>
                </a:rPr>
                <a:t>1 ]</a:t>
              </a:r>
              <a:r>
                <a:rPr lang="es-ES_tradnl" baseline="30000" dirty="0">
                  <a:latin typeface="+mj-lt"/>
                  <a:cs typeface="Times New Roman"/>
                </a:rPr>
                <a:t>T</a:t>
              </a:r>
              <a:endParaRPr lang="es-ES_tradnl" b="1" baseline="30000" dirty="0">
                <a:latin typeface="+mj-lt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65318" name="Text Box 6"/>
          <p:cNvSpPr txBox="1">
            <a:spLocks noChangeArrowheads="1"/>
          </p:cNvSpPr>
          <p:nvPr/>
        </p:nvSpPr>
        <p:spPr bwMode="auto">
          <a:xfrm>
            <a:off x="4019550" y="41036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65319" name="Text Box 7"/>
          <p:cNvSpPr txBox="1">
            <a:spLocks noChangeArrowheads="1"/>
          </p:cNvSpPr>
          <p:nvPr/>
        </p:nvSpPr>
        <p:spPr bwMode="auto">
          <a:xfrm>
            <a:off x="4095750" y="15748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65320" name="Text Box 8"/>
          <p:cNvSpPr txBox="1">
            <a:spLocks noChangeArrowheads="1"/>
          </p:cNvSpPr>
          <p:nvPr/>
        </p:nvSpPr>
        <p:spPr bwMode="auto">
          <a:xfrm>
            <a:off x="5829300" y="25654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648075" y="3127375"/>
            <a:ext cx="1085850" cy="762000"/>
            <a:chOff x="2202" y="1762"/>
            <a:chExt cx="684" cy="480"/>
          </a:xfrm>
        </p:grpSpPr>
        <p:sp>
          <p:nvSpPr>
            <p:cNvPr id="1165322" name="Rectangle 10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65323" name="Line 11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24" name="Text Box 12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  <p:sp>
        <p:nvSpPr>
          <p:cNvPr id="1165325" name="Line 13"/>
          <p:cNvSpPr>
            <a:spLocks noChangeShapeType="1"/>
          </p:cNvSpPr>
          <p:nvPr/>
        </p:nvSpPr>
        <p:spPr bwMode="auto">
          <a:xfrm rot="19851013" flipV="1">
            <a:off x="4330700" y="16478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6" name="Line 14"/>
          <p:cNvSpPr>
            <a:spLocks noChangeShapeType="1"/>
          </p:cNvSpPr>
          <p:nvPr/>
        </p:nvSpPr>
        <p:spPr bwMode="auto">
          <a:xfrm rot="19851013" flipH="1">
            <a:off x="4102100" y="33067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7" name="Line 15"/>
          <p:cNvSpPr>
            <a:spLocks noChangeShapeType="1"/>
          </p:cNvSpPr>
          <p:nvPr/>
        </p:nvSpPr>
        <p:spPr bwMode="auto">
          <a:xfrm rot="-1748987">
            <a:off x="4622800" y="27749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8" name="Line 16"/>
          <p:cNvSpPr>
            <a:spLocks noChangeShapeType="1"/>
          </p:cNvSpPr>
          <p:nvPr/>
        </p:nvSpPr>
        <p:spPr bwMode="auto">
          <a:xfrm flipV="1">
            <a:off x="3810000" y="212725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29" name="Line 17"/>
          <p:cNvSpPr>
            <a:spLocks noChangeShapeType="1"/>
          </p:cNvSpPr>
          <p:nvPr/>
        </p:nvSpPr>
        <p:spPr bwMode="auto">
          <a:xfrm>
            <a:off x="3810000" y="37274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0" name="Line 18"/>
          <p:cNvSpPr>
            <a:spLocks noChangeShapeType="1"/>
          </p:cNvSpPr>
          <p:nvPr/>
        </p:nvSpPr>
        <p:spPr bwMode="auto">
          <a:xfrm flipH="1">
            <a:off x="3057525" y="37274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5331" name="Text Box 19"/>
          <p:cNvSpPr txBox="1">
            <a:spLocks noChangeArrowheads="1"/>
          </p:cNvSpPr>
          <p:nvPr/>
        </p:nvSpPr>
        <p:spPr bwMode="auto">
          <a:xfrm>
            <a:off x="2743200" y="43513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65332" name="Text Box 20"/>
          <p:cNvSpPr txBox="1">
            <a:spLocks noChangeArrowheads="1"/>
          </p:cNvSpPr>
          <p:nvPr/>
        </p:nvSpPr>
        <p:spPr bwMode="auto">
          <a:xfrm>
            <a:off x="5334000" y="35750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65333" name="Text Box 21"/>
          <p:cNvSpPr txBox="1">
            <a:spLocks noChangeArrowheads="1"/>
          </p:cNvSpPr>
          <p:nvPr/>
        </p:nvSpPr>
        <p:spPr bwMode="auto">
          <a:xfrm>
            <a:off x="3429000" y="21272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 rot="-1861729">
            <a:off x="3912560" y="1641847"/>
            <a:ext cx="2038350" cy="2330450"/>
            <a:chOff x="1890" y="1308"/>
            <a:chExt cx="1284" cy="1468"/>
          </a:xfrm>
        </p:grpSpPr>
        <p:sp>
          <p:nvSpPr>
            <p:cNvPr id="1165335" name="Arco 23"/>
            <p:cNvSpPr>
              <a:spLocks/>
            </p:cNvSpPr>
            <p:nvPr/>
          </p:nvSpPr>
          <p:spPr bwMode="auto">
            <a:xfrm rot="10800000" flipV="1">
              <a:off x="1890" y="2290"/>
              <a:ext cx="304" cy="27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8847 w 43200"/>
                <a:gd name="T1" fmla="*/ 41948 h 43200"/>
                <a:gd name="T2" fmla="*/ 43200 w 43200"/>
                <a:gd name="T3" fmla="*/ 21599 h 43200"/>
                <a:gd name="T4" fmla="*/ 21600 w 43200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200" fill="none" extrusionOk="0">
                  <a:moveTo>
                    <a:pt x="28846" y="41947"/>
                  </a:moveTo>
                  <a:cubicBezTo>
                    <a:pt x="26520" y="42776"/>
                    <a:pt x="24069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8" y="0"/>
                    <a:pt x="43199" y="9670"/>
                    <a:pt x="43199" y="21599"/>
                  </a:cubicBezTo>
                </a:path>
                <a:path w="43200" h="43200" stroke="0" extrusionOk="0">
                  <a:moveTo>
                    <a:pt x="28846" y="41947"/>
                  </a:moveTo>
                  <a:cubicBezTo>
                    <a:pt x="26520" y="42776"/>
                    <a:pt x="24069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8" y="0"/>
                    <a:pt x="43199" y="9670"/>
                    <a:pt x="43199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triangle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36" name="Text Box 24"/>
            <p:cNvSpPr txBox="1">
              <a:spLocks noChangeArrowheads="1"/>
            </p:cNvSpPr>
            <p:nvPr/>
          </p:nvSpPr>
          <p:spPr bwMode="auto">
            <a:xfrm>
              <a:off x="2014" y="2488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X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7" name="Text Box 25"/>
            <p:cNvSpPr txBox="1">
              <a:spLocks noChangeArrowheads="1"/>
            </p:cNvSpPr>
            <p:nvPr/>
          </p:nvSpPr>
          <p:spPr bwMode="auto">
            <a:xfrm>
              <a:off x="2848" y="1748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Y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8" name="Text Box 26"/>
            <p:cNvSpPr txBox="1">
              <a:spLocks noChangeArrowheads="1"/>
            </p:cNvSpPr>
            <p:nvPr/>
          </p:nvSpPr>
          <p:spPr bwMode="auto">
            <a:xfrm>
              <a:off x="2010" y="1461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 dirty="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 dirty="0">
                  <a:latin typeface="Times New Roman" charset="0"/>
                  <a:sym typeface="Symbol" charset="2"/>
                </a:rPr>
                <a:t>Z</a:t>
              </a:r>
              <a:endParaRPr lang="es-ES_tradnl" sz="2400" dirty="0">
                <a:latin typeface="Times New Roman" charset="0"/>
              </a:endParaRPr>
            </a:p>
          </p:txBody>
        </p:sp>
        <p:sp>
          <p:nvSpPr>
            <p:cNvPr id="1165339" name="Arco 27"/>
            <p:cNvSpPr>
              <a:spLocks/>
            </p:cNvSpPr>
            <p:nvPr/>
          </p:nvSpPr>
          <p:spPr bwMode="auto">
            <a:xfrm rot="10800000" flipH="1" flipV="1">
              <a:off x="2788" y="2022"/>
              <a:ext cx="199" cy="27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1373 w 31373"/>
                <a:gd name="T1" fmla="*/ 40863 h 43200"/>
                <a:gd name="T2" fmla="*/ 27875 w 31373"/>
                <a:gd name="T3" fmla="*/ 932 h 43200"/>
                <a:gd name="T4" fmla="*/ 21600 w 3137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373" h="43200" fill="none" extrusionOk="0">
                  <a:moveTo>
                    <a:pt x="31372" y="40862"/>
                  </a:moveTo>
                  <a:cubicBezTo>
                    <a:pt x="28344" y="42399"/>
                    <a:pt x="24996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26" y="0"/>
                    <a:pt x="25840" y="313"/>
                    <a:pt x="27875" y="931"/>
                  </a:cubicBezTo>
                </a:path>
                <a:path w="31373" h="43200" stroke="0" extrusionOk="0">
                  <a:moveTo>
                    <a:pt x="31372" y="40862"/>
                  </a:moveTo>
                  <a:cubicBezTo>
                    <a:pt x="28344" y="42399"/>
                    <a:pt x="24996" y="43199"/>
                    <a:pt x="21600" y="43199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3726" y="0"/>
                    <a:pt x="25840" y="313"/>
                    <a:pt x="27875" y="93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none" w="med" len="med"/>
              <a:tailEnd type="triangle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65340" name="Arco 28"/>
            <p:cNvSpPr>
              <a:spLocks/>
            </p:cNvSpPr>
            <p:nvPr/>
          </p:nvSpPr>
          <p:spPr bwMode="auto">
            <a:xfrm rot="10800000">
              <a:off x="2161" y="1308"/>
              <a:ext cx="304" cy="23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5228 w 43190"/>
                <a:gd name="T1" fmla="*/ 42239 h 42239"/>
                <a:gd name="T2" fmla="*/ 43190 w 43190"/>
                <a:gd name="T3" fmla="*/ 20930 h 42239"/>
                <a:gd name="T4" fmla="*/ 21600 w 43190"/>
                <a:gd name="T5" fmla="*/ 21600 h 42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0" h="42239" fill="none" extrusionOk="0">
                  <a:moveTo>
                    <a:pt x="15228" y="42238"/>
                  </a:moveTo>
                  <a:cubicBezTo>
                    <a:pt x="6174" y="39443"/>
                    <a:pt x="0" y="3107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268" y="0"/>
                    <a:pt x="42827" y="9267"/>
                    <a:pt x="43189" y="20930"/>
                  </a:cubicBezTo>
                </a:path>
                <a:path w="43190" h="42239" stroke="0" extrusionOk="0">
                  <a:moveTo>
                    <a:pt x="15228" y="42238"/>
                  </a:moveTo>
                  <a:cubicBezTo>
                    <a:pt x="6174" y="39443"/>
                    <a:pt x="0" y="31074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268" y="0"/>
                    <a:pt x="42827" y="9267"/>
                    <a:pt x="43189" y="2093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 type="none" w="med" len="med"/>
              <a:tailEnd type="triangle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4819650" y="1731963"/>
            <a:ext cx="409575" cy="506412"/>
            <a:chOff x="2972" y="1795"/>
            <a:chExt cx="258" cy="319"/>
          </a:xfrm>
        </p:grpSpPr>
        <p:sp>
          <p:nvSpPr>
            <p:cNvPr id="1165342" name="Text Box 30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>
                  <a:latin typeface="Times New Roman" charset="0"/>
                </a:rPr>
                <a:t>M</a:t>
              </a:r>
            </a:p>
          </p:txBody>
        </p:sp>
        <p:sp>
          <p:nvSpPr>
            <p:cNvPr id="1165343" name="Oval 31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00807" y="5001888"/>
            <a:ext cx="49834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Times"/>
                <a:cs typeface="Times"/>
              </a:rPr>
              <a:t> </a:t>
            </a:r>
            <a:r>
              <a:rPr lang="en-US" sz="3600" b="1" dirty="0">
                <a:latin typeface="Times"/>
                <a:cs typeface="Times"/>
              </a:rPr>
              <a:t>t</a:t>
            </a:r>
            <a:r>
              <a:rPr lang="en-US" sz="3600" i="1" dirty="0">
                <a:latin typeface="Times"/>
                <a:cs typeface="Times"/>
              </a:rPr>
              <a:t>=</a:t>
            </a:r>
            <a:r>
              <a:rPr lang="en-US" sz="3600" dirty="0">
                <a:latin typeface="Times"/>
                <a:cs typeface="Times"/>
              </a:rPr>
              <a:t>(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X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Y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t</a:t>
            </a:r>
            <a:r>
              <a:rPr lang="en-US" sz="3600" i="1" baseline="-25000" dirty="0" err="1">
                <a:latin typeface="Times"/>
                <a:cs typeface="Times"/>
              </a:rPr>
              <a:t>Z</a:t>
            </a:r>
            <a:r>
              <a:rPr lang="en-US" sz="3600" dirty="0">
                <a:latin typeface="Times"/>
                <a:cs typeface="Times"/>
              </a:rPr>
              <a:t>)</a:t>
            </a:r>
            <a:r>
              <a:rPr lang="en-US" sz="3600" dirty="0">
                <a:latin typeface="Trebuchet MS"/>
                <a:cs typeface="Trebuchet MS"/>
              </a:rPr>
              <a:t>: Translation</a:t>
            </a:r>
          </a:p>
          <a:p>
            <a:r>
              <a:rPr lang="en-US" sz="3600" i="1" dirty="0">
                <a:latin typeface="Times"/>
                <a:cs typeface="Times"/>
              </a:rPr>
              <a:t> 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X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Y</a:t>
            </a:r>
            <a:r>
              <a:rPr lang="en-US" sz="3600" i="1" dirty="0">
                <a:latin typeface="Times"/>
                <a:cs typeface="Times"/>
              </a:rPr>
              <a:t>, </a:t>
            </a:r>
            <a:r>
              <a:rPr lang="en-US" sz="3600" i="1" dirty="0" err="1">
                <a:latin typeface="Times"/>
                <a:cs typeface="Times"/>
              </a:rPr>
              <a:t>ω</a:t>
            </a:r>
            <a:r>
              <a:rPr lang="en-US" sz="3600" i="1" baseline="-25000" dirty="0" err="1">
                <a:latin typeface="Times"/>
                <a:cs typeface="Times"/>
              </a:rPr>
              <a:t>Z</a:t>
            </a:r>
            <a:r>
              <a:rPr lang="en-US" sz="3600" dirty="0">
                <a:latin typeface="Trebuchet MS"/>
                <a:cs typeface="Trebuchet MS"/>
              </a:rPr>
              <a:t>: Rotation</a:t>
            </a:r>
          </a:p>
          <a:p>
            <a:endParaRPr lang="en-US" sz="3600" dirty="0">
              <a:latin typeface="Trebuchet MS"/>
              <a:cs typeface="Trebuchet MS"/>
            </a:endParaRPr>
          </a:p>
          <a:p>
            <a:endParaRPr lang="en-US" sz="3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234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77630" name="Text Box 30"/>
          <p:cNvSpPr txBox="1">
            <a:spLocks noChangeArrowheads="1"/>
          </p:cNvSpPr>
          <p:nvPr/>
        </p:nvSpPr>
        <p:spPr bwMode="auto">
          <a:xfrm>
            <a:off x="3803650" y="34432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77631" name="Text Box 31"/>
          <p:cNvSpPr txBox="1">
            <a:spLocks noChangeArrowheads="1"/>
          </p:cNvSpPr>
          <p:nvPr/>
        </p:nvSpPr>
        <p:spPr bwMode="auto">
          <a:xfrm>
            <a:off x="4794250" y="7874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77632" name="Text Box 32"/>
          <p:cNvSpPr txBox="1">
            <a:spLocks noChangeArrowheads="1"/>
          </p:cNvSpPr>
          <p:nvPr/>
        </p:nvSpPr>
        <p:spPr bwMode="auto">
          <a:xfrm>
            <a:off x="6235700" y="25146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grpSp>
        <p:nvGrpSpPr>
          <p:cNvPr id="1177633" name="Group 33"/>
          <p:cNvGrpSpPr>
            <a:grpSpLocks/>
          </p:cNvGrpSpPr>
          <p:nvPr/>
        </p:nvGrpSpPr>
        <p:grpSpPr bwMode="auto">
          <a:xfrm>
            <a:off x="3648075" y="2670175"/>
            <a:ext cx="1085850" cy="762000"/>
            <a:chOff x="2202" y="1762"/>
            <a:chExt cx="684" cy="480"/>
          </a:xfrm>
        </p:grpSpPr>
        <p:sp>
          <p:nvSpPr>
            <p:cNvPr id="1177634" name="Rectangle 34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77635" name="Line 35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36" name="Text Box 36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  <p:grpSp>
        <p:nvGrpSpPr>
          <p:cNvPr id="1177637" name="Group 37"/>
          <p:cNvGrpSpPr>
            <a:grpSpLocks/>
          </p:cNvGrpSpPr>
          <p:nvPr/>
        </p:nvGrpSpPr>
        <p:grpSpPr bwMode="auto">
          <a:xfrm>
            <a:off x="3057525" y="1670050"/>
            <a:ext cx="2276475" cy="2352675"/>
            <a:chOff x="1926" y="1340"/>
            <a:chExt cx="1434" cy="1482"/>
          </a:xfrm>
        </p:grpSpPr>
        <p:sp>
          <p:nvSpPr>
            <p:cNvPr id="1177638" name="Line 38"/>
            <p:cNvSpPr>
              <a:spLocks noChangeShapeType="1"/>
            </p:cNvSpPr>
            <p:nvPr/>
          </p:nvSpPr>
          <p:spPr bwMode="auto">
            <a:xfrm flipV="1">
              <a:off x="2400" y="1340"/>
              <a:ext cx="0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39" name="Line 39"/>
            <p:cNvSpPr>
              <a:spLocks noChangeShapeType="1"/>
            </p:cNvSpPr>
            <p:nvPr/>
          </p:nvSpPr>
          <p:spPr bwMode="auto">
            <a:xfrm>
              <a:off x="2400" y="2348"/>
              <a:ext cx="96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40" name="Line 40"/>
            <p:cNvSpPr>
              <a:spLocks noChangeShapeType="1"/>
            </p:cNvSpPr>
            <p:nvPr/>
          </p:nvSpPr>
          <p:spPr bwMode="auto">
            <a:xfrm flipH="1">
              <a:off x="1926" y="2348"/>
              <a:ext cx="474" cy="4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77641" name="Text Box 41"/>
          <p:cNvSpPr txBox="1">
            <a:spLocks noChangeArrowheads="1"/>
          </p:cNvSpPr>
          <p:nvPr/>
        </p:nvSpPr>
        <p:spPr bwMode="auto">
          <a:xfrm>
            <a:off x="2743200" y="38941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77642" name="Text Box 42"/>
          <p:cNvSpPr txBox="1">
            <a:spLocks noChangeArrowheads="1"/>
          </p:cNvSpPr>
          <p:nvPr/>
        </p:nvSpPr>
        <p:spPr bwMode="auto">
          <a:xfrm>
            <a:off x="5334000" y="31178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77643" name="Text Box 43"/>
          <p:cNvSpPr txBox="1">
            <a:spLocks noChangeArrowheads="1"/>
          </p:cNvSpPr>
          <p:nvPr/>
        </p:nvSpPr>
        <p:spPr bwMode="auto">
          <a:xfrm>
            <a:off x="3429000" y="16700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grpSp>
        <p:nvGrpSpPr>
          <p:cNvPr id="1177644" name="Group 44"/>
          <p:cNvGrpSpPr>
            <a:grpSpLocks/>
          </p:cNvGrpSpPr>
          <p:nvPr/>
        </p:nvGrpSpPr>
        <p:grpSpPr bwMode="auto">
          <a:xfrm>
            <a:off x="5162550" y="1490663"/>
            <a:ext cx="409575" cy="506412"/>
            <a:chOff x="2972" y="1795"/>
            <a:chExt cx="258" cy="319"/>
          </a:xfrm>
        </p:grpSpPr>
        <p:sp>
          <p:nvSpPr>
            <p:cNvPr id="1177645" name="Text Box 45"/>
            <p:cNvSpPr txBox="1">
              <a:spLocks noChangeArrowheads="1"/>
            </p:cNvSpPr>
            <p:nvPr/>
          </p:nvSpPr>
          <p:spPr bwMode="auto">
            <a:xfrm>
              <a:off x="2972" y="1795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000" i="1">
                  <a:latin typeface="Times New Roman" charset="0"/>
                </a:rPr>
                <a:t>M</a:t>
              </a:r>
            </a:p>
          </p:txBody>
        </p:sp>
        <p:sp>
          <p:nvSpPr>
            <p:cNvPr id="1177646" name="Oval 46"/>
            <p:cNvSpPr>
              <a:spLocks noChangeArrowheads="1"/>
            </p:cNvSpPr>
            <p:nvPr/>
          </p:nvSpPr>
          <p:spPr bwMode="auto">
            <a:xfrm>
              <a:off x="2994" y="2058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77647" name="Group 47"/>
          <p:cNvGrpSpPr>
            <a:grpSpLocks/>
          </p:cNvGrpSpPr>
          <p:nvPr/>
        </p:nvGrpSpPr>
        <p:grpSpPr bwMode="auto">
          <a:xfrm>
            <a:off x="3997325" y="1073150"/>
            <a:ext cx="2276475" cy="2352675"/>
            <a:chOff x="1926" y="1340"/>
            <a:chExt cx="1434" cy="1482"/>
          </a:xfrm>
        </p:grpSpPr>
        <p:sp>
          <p:nvSpPr>
            <p:cNvPr id="1177648" name="Line 48"/>
            <p:cNvSpPr>
              <a:spLocks noChangeShapeType="1"/>
            </p:cNvSpPr>
            <p:nvPr/>
          </p:nvSpPr>
          <p:spPr bwMode="auto">
            <a:xfrm flipV="1">
              <a:off x="2400" y="1340"/>
              <a:ext cx="0" cy="100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49" name="Line 49"/>
            <p:cNvSpPr>
              <a:spLocks noChangeShapeType="1"/>
            </p:cNvSpPr>
            <p:nvPr/>
          </p:nvSpPr>
          <p:spPr bwMode="auto">
            <a:xfrm>
              <a:off x="2400" y="2348"/>
              <a:ext cx="96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7650" name="Line 50"/>
            <p:cNvSpPr>
              <a:spLocks noChangeShapeType="1"/>
            </p:cNvSpPr>
            <p:nvPr/>
          </p:nvSpPr>
          <p:spPr bwMode="auto">
            <a:xfrm flipH="1">
              <a:off x="1926" y="2348"/>
              <a:ext cx="474" cy="474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aphicFrame>
        <p:nvGraphicFramePr>
          <p:cNvPr id="1177651" name="Object 51"/>
          <p:cNvGraphicFramePr>
            <a:graphicFrameLocks noChangeAspect="1"/>
          </p:cNvGraphicFramePr>
          <p:nvPr/>
        </p:nvGraphicFramePr>
        <p:xfrm>
          <a:off x="965200" y="4635500"/>
          <a:ext cx="18637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cuación" r:id="rId4" imgW="939600" imgH="711000" progId="Equation.3">
                  <p:embed/>
                </p:oleObj>
              </mc:Choice>
              <mc:Fallback>
                <p:oleObj name="Ecuación" r:id="rId4" imgW="939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4635500"/>
                        <a:ext cx="1863725" cy="1409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2" name="Object 52"/>
          <p:cNvGraphicFramePr>
            <a:graphicFrameLocks noChangeAspect="1"/>
          </p:cNvGraphicFramePr>
          <p:nvPr/>
        </p:nvGraphicFramePr>
        <p:xfrm>
          <a:off x="4946650" y="4421188"/>
          <a:ext cx="32480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6" imgW="1638000" imgH="914400" progId="Equation.3">
                  <p:embed/>
                </p:oleObj>
              </mc:Choice>
              <mc:Fallback>
                <p:oleObj name="Equation" r:id="rId6" imgW="16380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6650" y="4421188"/>
                        <a:ext cx="3248025" cy="1812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53" name="Rectangle 53"/>
          <p:cNvSpPr>
            <a:spLocks noChangeArrowheads="1"/>
          </p:cNvSpPr>
          <p:nvPr/>
        </p:nvSpPr>
        <p:spPr bwMode="auto">
          <a:xfrm>
            <a:off x="5492750" y="1858963"/>
            <a:ext cx="1079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000" i="1">
                <a:latin typeface="Times New Roman" charset="0"/>
              </a:rPr>
              <a:t>(X',Y',Z')</a:t>
            </a:r>
            <a:endParaRPr lang="es-ES" sz="2000" i="1">
              <a:latin typeface="Times New Roman" charset="0"/>
            </a:endParaRPr>
          </a:p>
        </p:txBody>
      </p:sp>
      <p:sp>
        <p:nvSpPr>
          <p:cNvPr id="1177654" name="Line 54"/>
          <p:cNvSpPr>
            <a:spLocks noChangeShapeType="1"/>
          </p:cNvSpPr>
          <p:nvPr/>
        </p:nvSpPr>
        <p:spPr bwMode="auto">
          <a:xfrm>
            <a:off x="3238500" y="5372100"/>
            <a:ext cx="1028700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7655" name="Rectangle 55"/>
          <p:cNvSpPr>
            <a:spLocks noChangeArrowheads="1"/>
          </p:cNvSpPr>
          <p:nvPr/>
        </p:nvSpPr>
        <p:spPr bwMode="auto">
          <a:xfrm>
            <a:off x="0" y="749300"/>
            <a:ext cx="2151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3D </a:t>
            </a:r>
            <a:r>
              <a:rPr lang="es-ES" sz="2400" dirty="0" err="1"/>
              <a:t>Translation</a:t>
            </a:r>
            <a:r>
              <a:rPr lang="es-E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097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17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sp>
        <p:nvSpPr>
          <p:cNvPr id="1179678" name="Text Box 30"/>
          <p:cNvSpPr txBox="1">
            <a:spLocks noChangeArrowheads="1"/>
          </p:cNvSpPr>
          <p:nvPr/>
        </p:nvSpPr>
        <p:spPr bwMode="auto">
          <a:xfrm>
            <a:off x="4171950" y="4256088"/>
            <a:ext cx="373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X'</a:t>
            </a:r>
          </a:p>
        </p:txBody>
      </p:sp>
      <p:sp>
        <p:nvSpPr>
          <p:cNvPr id="1179679" name="Text Box 31"/>
          <p:cNvSpPr txBox="1">
            <a:spLocks noChangeArrowheads="1"/>
          </p:cNvSpPr>
          <p:nvPr/>
        </p:nvSpPr>
        <p:spPr bwMode="auto">
          <a:xfrm>
            <a:off x="4248150" y="1727200"/>
            <a:ext cx="360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Z'</a:t>
            </a:r>
          </a:p>
        </p:txBody>
      </p:sp>
      <p:sp>
        <p:nvSpPr>
          <p:cNvPr id="1179680" name="Text Box 32"/>
          <p:cNvSpPr txBox="1">
            <a:spLocks noChangeArrowheads="1"/>
          </p:cNvSpPr>
          <p:nvPr/>
        </p:nvSpPr>
        <p:spPr bwMode="auto">
          <a:xfrm>
            <a:off x="5981700" y="271780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Y'</a:t>
            </a:r>
          </a:p>
        </p:txBody>
      </p:sp>
      <p:sp>
        <p:nvSpPr>
          <p:cNvPr id="1179684" name="Line 36"/>
          <p:cNvSpPr>
            <a:spLocks noChangeShapeType="1"/>
          </p:cNvSpPr>
          <p:nvPr/>
        </p:nvSpPr>
        <p:spPr bwMode="auto">
          <a:xfrm rot="19851013" flipV="1">
            <a:off x="4483100" y="1800225"/>
            <a:ext cx="0" cy="1600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5" name="Line 37"/>
          <p:cNvSpPr>
            <a:spLocks noChangeShapeType="1"/>
          </p:cNvSpPr>
          <p:nvPr/>
        </p:nvSpPr>
        <p:spPr bwMode="auto">
          <a:xfrm rot="19851013" flipH="1">
            <a:off x="4254500" y="3459163"/>
            <a:ext cx="838200" cy="685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6" name="Line 38"/>
          <p:cNvSpPr>
            <a:spLocks noChangeShapeType="1"/>
          </p:cNvSpPr>
          <p:nvPr/>
        </p:nvSpPr>
        <p:spPr bwMode="auto">
          <a:xfrm rot="-1748987">
            <a:off x="4775200" y="2927350"/>
            <a:ext cx="1524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7" name="Line 39"/>
          <p:cNvSpPr>
            <a:spLocks noChangeShapeType="1"/>
          </p:cNvSpPr>
          <p:nvPr/>
        </p:nvSpPr>
        <p:spPr bwMode="auto">
          <a:xfrm flipV="1">
            <a:off x="3962400" y="227965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8" name="Line 40"/>
          <p:cNvSpPr>
            <a:spLocks noChangeShapeType="1"/>
          </p:cNvSpPr>
          <p:nvPr/>
        </p:nvSpPr>
        <p:spPr bwMode="auto">
          <a:xfrm>
            <a:off x="3962400" y="3879850"/>
            <a:ext cx="1524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89" name="Line 41"/>
          <p:cNvSpPr>
            <a:spLocks noChangeShapeType="1"/>
          </p:cNvSpPr>
          <p:nvPr/>
        </p:nvSpPr>
        <p:spPr bwMode="auto">
          <a:xfrm flipH="1">
            <a:off x="3209925" y="3879850"/>
            <a:ext cx="752475" cy="752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0" name="Text Box 42"/>
          <p:cNvSpPr txBox="1">
            <a:spLocks noChangeArrowheads="1"/>
          </p:cNvSpPr>
          <p:nvPr/>
        </p:nvSpPr>
        <p:spPr bwMode="auto">
          <a:xfrm>
            <a:off x="2895600" y="4503738"/>
            <a:ext cx="466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X</a:t>
            </a:r>
          </a:p>
        </p:txBody>
      </p:sp>
      <p:sp>
        <p:nvSpPr>
          <p:cNvPr id="1179691" name="Text Box 43"/>
          <p:cNvSpPr txBox="1">
            <a:spLocks noChangeArrowheads="1"/>
          </p:cNvSpPr>
          <p:nvPr/>
        </p:nvSpPr>
        <p:spPr bwMode="auto">
          <a:xfrm>
            <a:off x="5486400" y="3727450"/>
            <a:ext cx="396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Y</a:t>
            </a:r>
          </a:p>
        </p:txBody>
      </p:sp>
      <p:sp>
        <p:nvSpPr>
          <p:cNvPr id="1179692" name="Text Box 44"/>
          <p:cNvSpPr txBox="1">
            <a:spLocks noChangeArrowheads="1"/>
          </p:cNvSpPr>
          <p:nvPr/>
        </p:nvSpPr>
        <p:spPr bwMode="auto">
          <a:xfrm>
            <a:off x="3581400" y="2279650"/>
            <a:ext cx="398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i="1">
                <a:latin typeface="Times New Roman" charset="0"/>
              </a:rPr>
              <a:t>Z</a:t>
            </a:r>
          </a:p>
        </p:txBody>
      </p:sp>
      <p:sp>
        <p:nvSpPr>
          <p:cNvPr id="1179693" name="Arco 45"/>
          <p:cNvSpPr>
            <a:spLocks/>
          </p:cNvSpPr>
          <p:nvPr/>
        </p:nvSpPr>
        <p:spPr bwMode="auto">
          <a:xfrm rot="8938271" flipV="1">
            <a:off x="4491038" y="3665538"/>
            <a:ext cx="482600" cy="4349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8847 w 43200"/>
              <a:gd name="T1" fmla="*/ 41948 h 43200"/>
              <a:gd name="T2" fmla="*/ 43200 w 43200"/>
              <a:gd name="T3" fmla="*/ 21599 h 43200"/>
              <a:gd name="T4" fmla="*/ 21600 w 43200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200" fill="none" extrusionOk="0">
                <a:moveTo>
                  <a:pt x="28846" y="41947"/>
                </a:moveTo>
                <a:cubicBezTo>
                  <a:pt x="26520" y="42776"/>
                  <a:pt x="24069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8" y="0"/>
                  <a:pt x="43199" y="9670"/>
                  <a:pt x="43199" y="21599"/>
                </a:cubicBezTo>
              </a:path>
              <a:path w="43200" h="43200" stroke="0" extrusionOk="0">
                <a:moveTo>
                  <a:pt x="28846" y="41947"/>
                </a:moveTo>
                <a:cubicBezTo>
                  <a:pt x="26520" y="42776"/>
                  <a:pt x="24069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8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4" name="Text Box 46"/>
          <p:cNvSpPr txBox="1">
            <a:spLocks noChangeArrowheads="1"/>
          </p:cNvSpPr>
          <p:nvPr/>
        </p:nvSpPr>
        <p:spPr bwMode="auto">
          <a:xfrm rot="-1861729">
            <a:off x="4946650" y="3644900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X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5" name="Text Box 47"/>
          <p:cNvSpPr txBox="1">
            <a:spLocks noChangeArrowheads="1"/>
          </p:cNvSpPr>
          <p:nvPr/>
        </p:nvSpPr>
        <p:spPr bwMode="auto">
          <a:xfrm rot="-1861729">
            <a:off x="5684838" y="1990725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Y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6" name="Text Box 48"/>
          <p:cNvSpPr txBox="1">
            <a:spLocks noChangeArrowheads="1"/>
          </p:cNvSpPr>
          <p:nvPr/>
        </p:nvSpPr>
        <p:spPr bwMode="auto">
          <a:xfrm rot="-1861729">
            <a:off x="3813175" y="2427288"/>
            <a:ext cx="517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400">
                <a:latin typeface="Times New Roman" charset="0"/>
                <a:sym typeface="Symbol" charset="2"/>
              </a:rPr>
              <a:t></a:t>
            </a:r>
            <a:r>
              <a:rPr lang="es-ES_tradnl" sz="2400" i="1" baseline="-25000">
                <a:latin typeface="Times New Roman" charset="0"/>
                <a:sym typeface="Symbol" charset="2"/>
              </a:rPr>
              <a:t>Z</a:t>
            </a:r>
            <a:endParaRPr lang="es-ES_tradnl" sz="2400">
              <a:latin typeface="Times New Roman" charset="0"/>
            </a:endParaRPr>
          </a:p>
        </p:txBody>
      </p:sp>
      <p:sp>
        <p:nvSpPr>
          <p:cNvPr id="1179697" name="Arco 49"/>
          <p:cNvSpPr>
            <a:spLocks/>
          </p:cNvSpPr>
          <p:nvPr/>
        </p:nvSpPr>
        <p:spPr bwMode="auto">
          <a:xfrm rot="8938271" flipH="1" flipV="1">
            <a:off x="5776913" y="2463800"/>
            <a:ext cx="315912" cy="4349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31373 w 31373"/>
              <a:gd name="T1" fmla="*/ 40863 h 43200"/>
              <a:gd name="T2" fmla="*/ 27875 w 31373"/>
              <a:gd name="T3" fmla="*/ 932 h 43200"/>
              <a:gd name="T4" fmla="*/ 21600 w 31373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1373" h="43200" fill="none" extrusionOk="0">
                <a:moveTo>
                  <a:pt x="31372" y="40862"/>
                </a:moveTo>
                <a:cubicBezTo>
                  <a:pt x="28344" y="42399"/>
                  <a:pt x="24996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26" y="0"/>
                  <a:pt x="25840" y="313"/>
                  <a:pt x="27875" y="931"/>
                </a:cubicBezTo>
              </a:path>
              <a:path w="31373" h="43200" stroke="0" extrusionOk="0">
                <a:moveTo>
                  <a:pt x="31372" y="40862"/>
                </a:moveTo>
                <a:cubicBezTo>
                  <a:pt x="28344" y="42399"/>
                  <a:pt x="24996" y="43199"/>
                  <a:pt x="21600" y="43199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23726" y="0"/>
                  <a:pt x="25840" y="313"/>
                  <a:pt x="27875" y="931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8" name="Arco 50"/>
          <p:cNvSpPr>
            <a:spLocks/>
          </p:cNvSpPr>
          <p:nvPr/>
        </p:nvSpPr>
        <p:spPr bwMode="auto">
          <a:xfrm rot="8938271">
            <a:off x="4038600" y="2112963"/>
            <a:ext cx="482600" cy="3683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5228 w 43190"/>
              <a:gd name="T1" fmla="*/ 42239 h 42239"/>
              <a:gd name="T2" fmla="*/ 43190 w 43190"/>
              <a:gd name="T3" fmla="*/ 20930 h 42239"/>
              <a:gd name="T4" fmla="*/ 21600 w 43190"/>
              <a:gd name="T5" fmla="*/ 21600 h 4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0" h="42239" fill="none" extrusionOk="0">
                <a:moveTo>
                  <a:pt x="15228" y="42238"/>
                </a:moveTo>
                <a:cubicBezTo>
                  <a:pt x="6174" y="39443"/>
                  <a:pt x="0" y="3107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268" y="0"/>
                  <a:pt x="42827" y="9267"/>
                  <a:pt x="43189" y="20930"/>
                </a:cubicBezTo>
              </a:path>
              <a:path w="43190" h="42239" stroke="0" extrusionOk="0">
                <a:moveTo>
                  <a:pt x="15228" y="42238"/>
                </a:moveTo>
                <a:cubicBezTo>
                  <a:pt x="6174" y="39443"/>
                  <a:pt x="0" y="3107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268" y="0"/>
                  <a:pt x="42827" y="9267"/>
                  <a:pt x="43189" y="20930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rgbClr val="FF9900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699" name="Text Box 51"/>
          <p:cNvSpPr txBox="1">
            <a:spLocks noChangeArrowheads="1"/>
          </p:cNvSpPr>
          <p:nvPr/>
        </p:nvSpPr>
        <p:spPr bwMode="auto">
          <a:xfrm>
            <a:off x="4972050" y="1884363"/>
            <a:ext cx="409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2000" i="1">
                <a:latin typeface="Times New Roman" charset="0"/>
              </a:rPr>
              <a:t>M</a:t>
            </a:r>
          </a:p>
        </p:txBody>
      </p:sp>
      <p:sp>
        <p:nvSpPr>
          <p:cNvPr id="1179700" name="Oval 52"/>
          <p:cNvSpPr>
            <a:spLocks noChangeArrowheads="1"/>
          </p:cNvSpPr>
          <p:nvPr/>
        </p:nvSpPr>
        <p:spPr bwMode="auto">
          <a:xfrm>
            <a:off x="5006975" y="2301875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9701" name="Rectangle 53"/>
          <p:cNvSpPr>
            <a:spLocks noChangeArrowheads="1"/>
          </p:cNvSpPr>
          <p:nvPr/>
        </p:nvSpPr>
        <p:spPr bwMode="auto">
          <a:xfrm>
            <a:off x="152400" y="901700"/>
            <a:ext cx="1757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3D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grpSp>
        <p:nvGrpSpPr>
          <p:cNvPr id="1179703" name="Group 55"/>
          <p:cNvGrpSpPr>
            <a:grpSpLocks/>
          </p:cNvGrpSpPr>
          <p:nvPr/>
        </p:nvGrpSpPr>
        <p:grpSpPr bwMode="auto">
          <a:xfrm>
            <a:off x="3800475" y="3279775"/>
            <a:ext cx="1085850" cy="762000"/>
            <a:chOff x="2202" y="1762"/>
            <a:chExt cx="684" cy="480"/>
          </a:xfrm>
        </p:grpSpPr>
        <p:sp>
          <p:nvSpPr>
            <p:cNvPr id="1179704" name="Rectangle 56"/>
            <p:cNvSpPr>
              <a:spLocks noChangeArrowheads="1"/>
            </p:cNvSpPr>
            <p:nvPr/>
          </p:nvSpPr>
          <p:spPr bwMode="auto">
            <a:xfrm>
              <a:off x="2202" y="1762"/>
              <a:ext cx="684" cy="48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endParaRPr lang="es-ES_tradnl"/>
            </a:p>
          </p:txBody>
        </p:sp>
        <p:sp>
          <p:nvSpPr>
            <p:cNvPr id="1179705" name="Line 57"/>
            <p:cNvSpPr>
              <a:spLocks noChangeShapeType="1"/>
            </p:cNvSpPr>
            <p:nvPr/>
          </p:nvSpPr>
          <p:spPr bwMode="auto">
            <a:xfrm flipV="1">
              <a:off x="2328" y="1768"/>
              <a:ext cx="540" cy="354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79706" name="Text Box 58"/>
            <p:cNvSpPr txBox="1">
              <a:spLocks noChangeArrowheads="1"/>
            </p:cNvSpPr>
            <p:nvPr/>
          </p:nvSpPr>
          <p:spPr bwMode="auto">
            <a:xfrm>
              <a:off x="2460" y="17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b="1">
                  <a:latin typeface="Times New Roman" charset="0"/>
                </a:rPr>
                <a:t>t</a:t>
              </a:r>
              <a:endParaRPr lang="es-ES_tradnl" i="1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7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1699" name="Group 3"/>
          <p:cNvGrpSpPr>
            <a:grpSpLocks/>
          </p:cNvGrpSpPr>
          <p:nvPr/>
        </p:nvGrpSpPr>
        <p:grpSpPr bwMode="auto">
          <a:xfrm>
            <a:off x="2846388" y="1225550"/>
            <a:ext cx="3278187" cy="2105025"/>
            <a:chOff x="145" y="580"/>
            <a:chExt cx="2065" cy="1326"/>
          </a:xfrm>
        </p:grpSpPr>
        <p:sp>
          <p:nvSpPr>
            <p:cNvPr id="1181700" name="Line 4"/>
            <p:cNvSpPr>
              <a:spLocks noChangeShapeType="1"/>
            </p:cNvSpPr>
            <p:nvPr/>
          </p:nvSpPr>
          <p:spPr bwMode="auto">
            <a:xfrm>
              <a:off x="762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1" name="Line 5"/>
            <p:cNvSpPr>
              <a:spLocks noChangeShapeType="1"/>
            </p:cNvSpPr>
            <p:nvPr/>
          </p:nvSpPr>
          <p:spPr bwMode="auto">
            <a:xfrm rot="16200000" flipV="1">
              <a:off x="258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2" name="Line 6"/>
            <p:cNvSpPr>
              <a:spLocks noChangeShapeType="1"/>
            </p:cNvSpPr>
            <p:nvPr/>
          </p:nvSpPr>
          <p:spPr bwMode="auto">
            <a:xfrm rot="-1718229">
              <a:off x="703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3" name="Line 7"/>
            <p:cNvSpPr>
              <a:spLocks noChangeShapeType="1"/>
            </p:cNvSpPr>
            <p:nvPr/>
          </p:nvSpPr>
          <p:spPr bwMode="auto">
            <a:xfrm rot="14481771" flipV="1">
              <a:off x="19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4" name="Oval 8"/>
            <p:cNvSpPr>
              <a:spLocks noChangeArrowheads="1"/>
            </p:cNvSpPr>
            <p:nvPr/>
          </p:nvSpPr>
          <p:spPr bwMode="auto">
            <a:xfrm>
              <a:off x="780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05" name="Text Box 9"/>
            <p:cNvSpPr txBox="1">
              <a:spLocks noChangeArrowheads="1"/>
            </p:cNvSpPr>
            <p:nvPr/>
          </p:nvSpPr>
          <p:spPr bwMode="auto">
            <a:xfrm>
              <a:off x="782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1706" name="Text Box 10"/>
            <p:cNvSpPr txBox="1">
              <a:spLocks noChangeArrowheads="1"/>
            </p:cNvSpPr>
            <p:nvPr/>
          </p:nvSpPr>
          <p:spPr bwMode="auto">
            <a:xfrm>
              <a:off x="1813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1707" name="Text Box 11"/>
            <p:cNvSpPr txBox="1">
              <a:spLocks noChangeArrowheads="1"/>
            </p:cNvSpPr>
            <p:nvPr/>
          </p:nvSpPr>
          <p:spPr bwMode="auto">
            <a:xfrm>
              <a:off x="145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1708" name="Text Box 12"/>
            <p:cNvSpPr txBox="1">
              <a:spLocks noChangeArrowheads="1"/>
            </p:cNvSpPr>
            <p:nvPr/>
          </p:nvSpPr>
          <p:spPr bwMode="auto">
            <a:xfrm>
              <a:off x="563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1709" name="Text Box 13"/>
            <p:cNvSpPr txBox="1">
              <a:spLocks noChangeArrowheads="1"/>
            </p:cNvSpPr>
            <p:nvPr/>
          </p:nvSpPr>
          <p:spPr bwMode="auto">
            <a:xfrm>
              <a:off x="1958" y="1603"/>
              <a:ext cx="2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X’</a:t>
              </a:r>
            </a:p>
          </p:txBody>
        </p:sp>
        <p:sp>
          <p:nvSpPr>
            <p:cNvPr id="1181710" name="Text Box 14"/>
            <p:cNvSpPr txBox="1">
              <a:spLocks noChangeArrowheads="1"/>
            </p:cNvSpPr>
            <p:nvPr/>
          </p:nvSpPr>
          <p:spPr bwMode="auto">
            <a:xfrm>
              <a:off x="888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1711" name="Text Box 15"/>
            <p:cNvSpPr txBox="1">
              <a:spLocks noChangeArrowheads="1"/>
            </p:cNvSpPr>
            <p:nvPr/>
          </p:nvSpPr>
          <p:spPr bwMode="auto">
            <a:xfrm>
              <a:off x="889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1712" name="Arco 16"/>
            <p:cNvSpPr>
              <a:spLocks/>
            </p:cNvSpPr>
            <p:nvPr/>
          </p:nvSpPr>
          <p:spPr bwMode="auto">
            <a:xfrm rot="10800000" flipV="1">
              <a:off x="1246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1713" name="Text Box 17"/>
            <p:cNvSpPr txBox="1">
              <a:spLocks noChangeArrowheads="1"/>
            </p:cNvSpPr>
            <p:nvPr/>
          </p:nvSpPr>
          <p:spPr bwMode="auto">
            <a:xfrm>
              <a:off x="1354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Z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1745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4141" y="3862388"/>
            <a:ext cx="5741988" cy="1093787"/>
          </a:xfrm>
          <a:prstGeom prst="rect">
            <a:avLst/>
          </a:prstGeom>
          <a:noFill/>
        </p:spPr>
      </p:pic>
      <p:sp>
        <p:nvSpPr>
          <p:cNvPr id="1181746" name="Rectangle 50"/>
          <p:cNvSpPr>
            <a:spLocks noChangeArrowheads="1"/>
          </p:cNvSpPr>
          <p:nvPr/>
        </p:nvSpPr>
        <p:spPr bwMode="auto">
          <a:xfrm>
            <a:off x="0" y="749300"/>
            <a:ext cx="21281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Axis Z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3762" name="Group 18"/>
          <p:cNvGrpSpPr>
            <a:grpSpLocks/>
          </p:cNvGrpSpPr>
          <p:nvPr/>
        </p:nvGrpSpPr>
        <p:grpSpPr bwMode="auto">
          <a:xfrm>
            <a:off x="3236913" y="1073150"/>
            <a:ext cx="3238500" cy="2105025"/>
            <a:chOff x="1943" y="580"/>
            <a:chExt cx="2040" cy="1326"/>
          </a:xfrm>
        </p:grpSpPr>
        <p:sp>
          <p:nvSpPr>
            <p:cNvPr id="1183763" name="Line 19"/>
            <p:cNvSpPr>
              <a:spLocks noChangeShapeType="1"/>
            </p:cNvSpPr>
            <p:nvPr/>
          </p:nvSpPr>
          <p:spPr bwMode="auto">
            <a:xfrm>
              <a:off x="2560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4" name="Line 20"/>
            <p:cNvSpPr>
              <a:spLocks noChangeShapeType="1"/>
            </p:cNvSpPr>
            <p:nvPr/>
          </p:nvSpPr>
          <p:spPr bwMode="auto">
            <a:xfrm rot="16200000" flipV="1">
              <a:off x="2056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5" name="Line 21"/>
            <p:cNvSpPr>
              <a:spLocks noChangeShapeType="1"/>
            </p:cNvSpPr>
            <p:nvPr/>
          </p:nvSpPr>
          <p:spPr bwMode="auto">
            <a:xfrm rot="-1718229">
              <a:off x="2501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6" name="Line 22"/>
            <p:cNvSpPr>
              <a:spLocks noChangeShapeType="1"/>
            </p:cNvSpPr>
            <p:nvPr/>
          </p:nvSpPr>
          <p:spPr bwMode="auto">
            <a:xfrm rot="14481771" flipV="1">
              <a:off x="1817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7" name="Oval 23"/>
            <p:cNvSpPr>
              <a:spLocks noChangeArrowheads="1"/>
            </p:cNvSpPr>
            <p:nvPr/>
          </p:nvSpPr>
          <p:spPr bwMode="auto">
            <a:xfrm>
              <a:off x="2578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68" name="Text Box 24"/>
            <p:cNvSpPr txBox="1">
              <a:spLocks noChangeArrowheads="1"/>
            </p:cNvSpPr>
            <p:nvPr/>
          </p:nvSpPr>
          <p:spPr bwMode="auto">
            <a:xfrm>
              <a:off x="2580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3769" name="Text Box 25"/>
            <p:cNvSpPr txBox="1">
              <a:spLocks noChangeArrowheads="1"/>
            </p:cNvSpPr>
            <p:nvPr/>
          </p:nvSpPr>
          <p:spPr bwMode="auto">
            <a:xfrm>
              <a:off x="3611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3770" name="Text Box 26"/>
            <p:cNvSpPr txBox="1">
              <a:spLocks noChangeArrowheads="1"/>
            </p:cNvSpPr>
            <p:nvPr/>
          </p:nvSpPr>
          <p:spPr bwMode="auto">
            <a:xfrm>
              <a:off x="1943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3771" name="Text Box 27"/>
            <p:cNvSpPr txBox="1">
              <a:spLocks noChangeArrowheads="1"/>
            </p:cNvSpPr>
            <p:nvPr/>
          </p:nvSpPr>
          <p:spPr bwMode="auto">
            <a:xfrm>
              <a:off x="2361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3772" name="Text Box 28"/>
            <p:cNvSpPr txBox="1">
              <a:spLocks noChangeArrowheads="1"/>
            </p:cNvSpPr>
            <p:nvPr/>
          </p:nvSpPr>
          <p:spPr bwMode="auto">
            <a:xfrm>
              <a:off x="3756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3773" name="Text Box 29"/>
            <p:cNvSpPr txBox="1">
              <a:spLocks noChangeArrowheads="1"/>
            </p:cNvSpPr>
            <p:nvPr/>
          </p:nvSpPr>
          <p:spPr bwMode="auto">
            <a:xfrm>
              <a:off x="2686" y="1675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3774" name="Text Box 30"/>
            <p:cNvSpPr txBox="1">
              <a:spLocks noChangeArrowheads="1"/>
            </p:cNvSpPr>
            <p:nvPr/>
          </p:nvSpPr>
          <p:spPr bwMode="auto">
            <a:xfrm>
              <a:off x="2687" y="580"/>
              <a:ext cx="33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3775" name="Arco 31"/>
            <p:cNvSpPr>
              <a:spLocks/>
            </p:cNvSpPr>
            <p:nvPr/>
          </p:nvSpPr>
          <p:spPr bwMode="auto">
            <a:xfrm rot="10800000" flipV="1">
              <a:off x="3044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3776" name="Text Box 32"/>
            <p:cNvSpPr txBox="1">
              <a:spLocks noChangeArrowheads="1"/>
            </p:cNvSpPr>
            <p:nvPr/>
          </p:nvSpPr>
          <p:spPr bwMode="auto">
            <a:xfrm>
              <a:off x="3152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Y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3793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5359" y="4022725"/>
            <a:ext cx="5221288" cy="1009650"/>
          </a:xfrm>
          <a:prstGeom prst="rect">
            <a:avLst/>
          </a:prstGeom>
          <a:noFill/>
        </p:spPr>
      </p:pic>
      <p:sp>
        <p:nvSpPr>
          <p:cNvPr id="1183794" name="Rectangle 50"/>
          <p:cNvSpPr>
            <a:spLocks noChangeArrowheads="1"/>
          </p:cNvSpPr>
          <p:nvPr/>
        </p:nvSpPr>
        <p:spPr bwMode="auto">
          <a:xfrm>
            <a:off x="0" y="749300"/>
            <a:ext cx="2203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 Axis Y </a:t>
            </a:r>
            <a:r>
              <a:rPr lang="es-ES" sz="2400" dirty="0" err="1"/>
              <a:t>Rotation</a:t>
            </a:r>
            <a:r>
              <a:rPr lang="es-ES" sz="2400" dirty="0"/>
              <a:t>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4022725" cy="52705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s-ES_tradnl" sz="2000" b="1" dirty="0">
                <a:solidFill>
                  <a:srgbClr val="99CCFF"/>
                </a:solidFill>
              </a:rPr>
              <a:t>[ 3D </a:t>
            </a:r>
            <a:r>
              <a:rPr lang="es-ES_tradnl" sz="2000" b="1" dirty="0" err="1">
                <a:solidFill>
                  <a:srgbClr val="99CCFF"/>
                </a:solidFill>
              </a:rPr>
              <a:t>Transformation</a:t>
            </a:r>
            <a:r>
              <a:rPr lang="es-ES_tradnl" sz="2000" b="1" dirty="0">
                <a:solidFill>
                  <a:srgbClr val="99CCFF"/>
                </a:solidFill>
              </a:rPr>
              <a:t> ]</a:t>
            </a:r>
            <a:endParaRPr sz="2000" b="1" noProof="1">
              <a:solidFill>
                <a:srgbClr val="99CCFF"/>
              </a:solidFill>
            </a:endParaRPr>
          </a:p>
        </p:txBody>
      </p:sp>
      <p:grpSp>
        <p:nvGrpSpPr>
          <p:cNvPr id="1185825" name="Group 33"/>
          <p:cNvGrpSpPr>
            <a:grpSpLocks/>
          </p:cNvGrpSpPr>
          <p:nvPr/>
        </p:nvGrpSpPr>
        <p:grpSpPr bwMode="auto">
          <a:xfrm>
            <a:off x="2906713" y="1035050"/>
            <a:ext cx="3238500" cy="2105025"/>
            <a:chOff x="3751" y="580"/>
            <a:chExt cx="2040" cy="1326"/>
          </a:xfrm>
        </p:grpSpPr>
        <p:sp>
          <p:nvSpPr>
            <p:cNvPr id="1185826" name="Line 34"/>
            <p:cNvSpPr>
              <a:spLocks noChangeShapeType="1"/>
            </p:cNvSpPr>
            <p:nvPr/>
          </p:nvSpPr>
          <p:spPr bwMode="auto">
            <a:xfrm>
              <a:off x="4368" y="1708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7" name="Line 35"/>
            <p:cNvSpPr>
              <a:spLocks noChangeShapeType="1"/>
            </p:cNvSpPr>
            <p:nvPr/>
          </p:nvSpPr>
          <p:spPr bwMode="auto">
            <a:xfrm rot="16200000" flipV="1">
              <a:off x="3864" y="1204"/>
              <a:ext cx="1200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8" name="Line 36"/>
            <p:cNvSpPr>
              <a:spLocks noChangeShapeType="1"/>
            </p:cNvSpPr>
            <p:nvPr/>
          </p:nvSpPr>
          <p:spPr bwMode="auto">
            <a:xfrm rot="-1718229">
              <a:off x="4309" y="1466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29" name="Line 37"/>
            <p:cNvSpPr>
              <a:spLocks noChangeShapeType="1"/>
            </p:cNvSpPr>
            <p:nvPr/>
          </p:nvSpPr>
          <p:spPr bwMode="auto">
            <a:xfrm rot="14481771" flipV="1">
              <a:off x="3625" y="1265"/>
              <a:ext cx="12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0" name="Oval 38"/>
            <p:cNvSpPr>
              <a:spLocks noChangeArrowheads="1"/>
            </p:cNvSpPr>
            <p:nvPr/>
          </p:nvSpPr>
          <p:spPr bwMode="auto">
            <a:xfrm>
              <a:off x="4386" y="1618"/>
              <a:ext cx="162" cy="16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1" name="Text Box 39"/>
            <p:cNvSpPr txBox="1">
              <a:spLocks noChangeArrowheads="1"/>
            </p:cNvSpPr>
            <p:nvPr/>
          </p:nvSpPr>
          <p:spPr bwMode="auto">
            <a:xfrm>
              <a:off x="4388" y="1497"/>
              <a:ext cx="1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</a:rPr>
                <a:t>.</a:t>
              </a:r>
              <a:endParaRPr lang="es-ES_tradnl" sz="2400" u="sng">
                <a:latin typeface="Times New Roman" charset="0"/>
              </a:endParaRPr>
            </a:p>
          </p:txBody>
        </p:sp>
        <p:sp>
          <p:nvSpPr>
            <p:cNvPr id="1185832" name="Text Box 40"/>
            <p:cNvSpPr txBox="1">
              <a:spLocks noChangeArrowheads="1"/>
            </p:cNvSpPr>
            <p:nvPr/>
          </p:nvSpPr>
          <p:spPr bwMode="auto">
            <a:xfrm>
              <a:off x="5419" y="1027"/>
              <a:ext cx="29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</a:t>
              </a:r>
            </a:p>
          </p:txBody>
        </p:sp>
        <p:sp>
          <p:nvSpPr>
            <p:cNvPr id="1185833" name="Text Box 41"/>
            <p:cNvSpPr txBox="1">
              <a:spLocks noChangeArrowheads="1"/>
            </p:cNvSpPr>
            <p:nvPr/>
          </p:nvSpPr>
          <p:spPr bwMode="auto">
            <a:xfrm>
              <a:off x="3751" y="793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</a:t>
              </a:r>
            </a:p>
          </p:txBody>
        </p:sp>
        <p:sp>
          <p:nvSpPr>
            <p:cNvPr id="1185834" name="Text Box 42"/>
            <p:cNvSpPr txBox="1">
              <a:spLocks noChangeArrowheads="1"/>
            </p:cNvSpPr>
            <p:nvPr/>
          </p:nvSpPr>
          <p:spPr bwMode="auto">
            <a:xfrm>
              <a:off x="4169" y="1645"/>
              <a:ext cx="25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X'</a:t>
              </a:r>
            </a:p>
          </p:txBody>
        </p:sp>
        <p:sp>
          <p:nvSpPr>
            <p:cNvPr id="1185835" name="Text Box 43"/>
            <p:cNvSpPr txBox="1">
              <a:spLocks noChangeArrowheads="1"/>
            </p:cNvSpPr>
            <p:nvPr/>
          </p:nvSpPr>
          <p:spPr bwMode="auto">
            <a:xfrm>
              <a:off x="5564" y="1603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Y'</a:t>
              </a:r>
            </a:p>
          </p:txBody>
        </p:sp>
        <p:sp>
          <p:nvSpPr>
            <p:cNvPr id="1185836" name="Text Box 44"/>
            <p:cNvSpPr txBox="1">
              <a:spLocks noChangeArrowheads="1"/>
            </p:cNvSpPr>
            <p:nvPr/>
          </p:nvSpPr>
          <p:spPr bwMode="auto">
            <a:xfrm>
              <a:off x="4494" y="1675"/>
              <a:ext cx="2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X</a:t>
              </a:r>
            </a:p>
          </p:txBody>
        </p:sp>
        <p:sp>
          <p:nvSpPr>
            <p:cNvPr id="1185837" name="Text Box 45"/>
            <p:cNvSpPr txBox="1">
              <a:spLocks noChangeArrowheads="1"/>
            </p:cNvSpPr>
            <p:nvPr/>
          </p:nvSpPr>
          <p:spPr bwMode="auto">
            <a:xfrm>
              <a:off x="4495" y="580"/>
              <a:ext cx="23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i="1">
                  <a:latin typeface="Times New Roman" charset="0"/>
                </a:rPr>
                <a:t>Z'</a:t>
              </a:r>
            </a:p>
          </p:txBody>
        </p:sp>
        <p:sp>
          <p:nvSpPr>
            <p:cNvPr id="1185838" name="Arco 46"/>
            <p:cNvSpPr>
              <a:spLocks/>
            </p:cNvSpPr>
            <p:nvPr/>
          </p:nvSpPr>
          <p:spPr bwMode="auto">
            <a:xfrm rot="10800000" flipV="1">
              <a:off x="4852" y="1517"/>
              <a:ext cx="147" cy="18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612 w 24723"/>
                <a:gd name="T1" fmla="*/ 26706 h 26706"/>
                <a:gd name="T2" fmla="*/ 24723 w 24723"/>
                <a:gd name="T3" fmla="*/ 227 h 26706"/>
                <a:gd name="T4" fmla="*/ 21600 w 24723"/>
                <a:gd name="T5" fmla="*/ 21600 h 2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723" h="26706" fill="none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</a:path>
                <a:path w="24723" h="26706" stroke="0" extrusionOk="0">
                  <a:moveTo>
                    <a:pt x="612" y="26705"/>
                  </a:moveTo>
                  <a:cubicBezTo>
                    <a:pt x="205" y="25034"/>
                    <a:pt x="0" y="23320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2645" y="0"/>
                    <a:pt x="23688" y="75"/>
                    <a:pt x="24723" y="226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85839" name="Text Box 47"/>
            <p:cNvSpPr txBox="1">
              <a:spLocks noChangeArrowheads="1"/>
            </p:cNvSpPr>
            <p:nvPr/>
          </p:nvSpPr>
          <p:spPr bwMode="auto">
            <a:xfrm>
              <a:off x="4960" y="1380"/>
              <a:ext cx="32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_tradnl" sz="2400">
                  <a:latin typeface="Times New Roman" charset="0"/>
                  <a:sym typeface="Symbol" charset="2"/>
                </a:rPr>
                <a:t></a:t>
              </a:r>
              <a:r>
                <a:rPr lang="es-ES_tradnl" sz="2400" i="1" baseline="-25000">
                  <a:latin typeface="Times New Roman" charset="0"/>
                  <a:sym typeface="Symbol" charset="2"/>
                </a:rPr>
                <a:t>X</a:t>
              </a:r>
              <a:endParaRPr lang="es-ES_tradnl" sz="2400">
                <a:latin typeface="Times New Roman" charset="0"/>
              </a:endParaRPr>
            </a:p>
          </p:txBody>
        </p:sp>
      </p:grpSp>
      <p:pic>
        <p:nvPicPr>
          <p:cNvPr id="1185841" name="Picture 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0411" y="4038600"/>
            <a:ext cx="5365750" cy="1041400"/>
          </a:xfrm>
          <a:prstGeom prst="rect">
            <a:avLst/>
          </a:prstGeom>
          <a:noFill/>
        </p:spPr>
      </p:pic>
      <p:sp>
        <p:nvSpPr>
          <p:cNvPr id="1185842" name="Rectangle 50"/>
          <p:cNvSpPr>
            <a:spLocks noChangeArrowheads="1"/>
          </p:cNvSpPr>
          <p:nvPr/>
        </p:nvSpPr>
        <p:spPr bwMode="auto">
          <a:xfrm>
            <a:off x="0" y="749300"/>
            <a:ext cx="22828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/>
              <a:t> Axis X </a:t>
            </a:r>
            <a:r>
              <a:rPr lang="es-ES" sz="2400" dirty="0" err="1"/>
              <a:t>Rotation</a:t>
            </a:r>
            <a:r>
              <a:rPr lang="es-ES" sz="2400" dirty="0"/>
              <a:t> 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46155" y="3731818"/>
            <a:ext cx="1473701" cy="1348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10221</TotalTime>
  <Words>284</Words>
  <Application>Microsoft Macintosh PowerPoint</Application>
  <PresentationFormat>On-screen Show (4:3)</PresentationFormat>
  <Paragraphs>136</Paragraphs>
  <Slides>13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Times</vt:lpstr>
      <vt:lpstr>Times New Roman</vt:lpstr>
      <vt:lpstr>Trebuchet MS</vt:lpstr>
      <vt:lpstr>Office Theme</vt:lpstr>
      <vt:lpstr>Ecuación</vt:lpstr>
      <vt:lpstr>Equation</vt:lpstr>
      <vt:lpstr>Fotografía de Photo Editor</vt:lpstr>
      <vt:lpstr>PowerPoint Presentation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[ 3D Transformation ]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166</cp:revision>
  <dcterms:created xsi:type="dcterms:W3CDTF">2013-11-07T20:27:34Z</dcterms:created>
  <dcterms:modified xsi:type="dcterms:W3CDTF">2021-08-30T13:34:46Z</dcterms:modified>
</cp:coreProperties>
</file>